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57" r:id="rId4"/>
    <p:sldId id="284" r:id="rId5"/>
    <p:sldId id="287" r:id="rId6"/>
    <p:sldId id="299" r:id="rId7"/>
    <p:sldId id="286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003399"/>
    <a:srgbClr val="FF99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4" autoAdjust="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62AF2-04CD-49E9-9B89-76C121A93237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14FD7-549C-4663-BD3C-963B8734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76400" cy="365125"/>
          </a:xfrm>
        </p:spPr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pe website 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915400" cy="176641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915400" y="990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762000"/>
          </a:xfrm>
        </p:spPr>
        <p:txBody>
          <a:bodyPr anchor="b">
            <a:normAutofit/>
          </a:bodyPr>
          <a:lstStyle>
            <a:lvl1pPr algn="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7953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87FF-4188-4B0C-BF9B-376AC5A95A05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ipe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304800"/>
            <a:ext cx="831274" cy="76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00539B"/>
          </a:solidFill>
          <a:latin typeface="Franklin Gothic Demi Cond" pitchFamily="34" charset="0"/>
          <a:ea typeface="FangSong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s@cip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CIPE Webinar on Public-Private </a:t>
            </a:r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685800"/>
          </a:xfrm>
        </p:spPr>
        <p:txBody>
          <a:bodyPr/>
          <a:lstStyle/>
          <a:p>
            <a:r>
              <a:rPr lang="en-US" sz="2800" dirty="0" smtClean="0"/>
              <a:t>July 11, 2013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191000"/>
            <a:ext cx="5715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Panelists:</a:t>
            </a:r>
          </a:p>
          <a:p>
            <a:pPr algn="ctr"/>
            <a:r>
              <a:rPr lang="en-US" sz="2000" dirty="0" smtClean="0"/>
              <a:t>Elias M. </a:t>
            </a:r>
            <a:r>
              <a:rPr lang="en-US" sz="2000" dirty="0" err="1" smtClean="0"/>
              <a:t>Dewah</a:t>
            </a:r>
            <a:endParaRPr lang="en-US" sz="2000" dirty="0" smtClean="0"/>
          </a:p>
          <a:p>
            <a:pPr algn="ctr"/>
            <a:r>
              <a:rPr lang="en-US" sz="2000" dirty="0" smtClean="0"/>
              <a:t>Lars Benson</a:t>
            </a:r>
          </a:p>
          <a:p>
            <a:pPr algn="ctr"/>
            <a:r>
              <a:rPr lang="en-US" sz="2000" dirty="0" smtClean="0"/>
              <a:t>Omowumi Gbadamosi</a:t>
            </a:r>
          </a:p>
          <a:p>
            <a:pPr algn="ctr"/>
            <a:r>
              <a:rPr lang="en-US" sz="2000" dirty="0" smtClean="0"/>
              <a:t>Natalia </a:t>
            </a:r>
            <a:r>
              <a:rPr lang="en-US" sz="2000" dirty="0" smtClean="0"/>
              <a:t>Otel </a:t>
            </a:r>
            <a:r>
              <a:rPr lang="en-US" sz="2000" dirty="0" smtClean="0"/>
              <a:t>Belan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00400" y="59436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Moderated by Kim Bettcher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Objective: </a:t>
            </a:r>
            <a:r>
              <a:rPr lang="en-US" dirty="0" smtClean="0"/>
              <a:t>Improve business environment in North Central Zone of Nigeria through private sector advocacy initiatives.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How: </a:t>
            </a:r>
            <a:r>
              <a:rPr lang="en-US" dirty="0" smtClean="0"/>
              <a:t>Informal coalitions representing over 1 million small entrepreneurs advocate for policy improvements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Process: </a:t>
            </a:r>
            <a:r>
              <a:rPr lang="en-US" dirty="0" smtClean="0"/>
              <a:t>Dialogue and meetings with executive and legislative officials focused on security, multiple taxes, infrastructure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Results: </a:t>
            </a:r>
            <a:r>
              <a:rPr lang="en-US" dirty="0" err="1" smtClean="0"/>
              <a:t>Nasarawa</a:t>
            </a:r>
            <a:r>
              <a:rPr lang="en-US" dirty="0" smtClean="0"/>
              <a:t> Coalition improved electricity allocation to business from 17 to 33 MGW. Niger Coalition reduced number of taxes and established rules for tax collectors, </a:t>
            </a:r>
            <a:r>
              <a:rPr lang="en-US" dirty="0" err="1" smtClean="0"/>
              <a:t>Kwara</a:t>
            </a:r>
            <a:r>
              <a:rPr lang="en-US" dirty="0" smtClean="0"/>
              <a:t> replaced a signage law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9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Senegal</a:t>
            </a:r>
            <a:r>
              <a:rPr lang="en-US" dirty="0" smtClean="0"/>
              <a:t> passed a new finance law with significant private sector input in 2012 after CIPE’s partner used evidence based advocacy to </a:t>
            </a:r>
            <a:r>
              <a:rPr lang="en-US" dirty="0" smtClean="0">
                <a:solidFill>
                  <a:srgbClr val="FFC000"/>
                </a:solidFill>
              </a:rPr>
              <a:t>inform and encourage</a:t>
            </a:r>
            <a:r>
              <a:rPr lang="en-US" dirty="0" smtClean="0"/>
              <a:t> specific reforms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Ethiopian</a:t>
            </a:r>
            <a:r>
              <a:rPr lang="en-US" dirty="0" smtClean="0"/>
              <a:t> private sector groups made changes to national and local law that favor small business through PPD and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7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Moldova PPD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PPD tool: </a:t>
            </a:r>
            <a:r>
              <a:rPr lang="en-US" dirty="0" smtClean="0">
                <a:solidFill>
                  <a:srgbClr val="FF0000"/>
                </a:solidFill>
              </a:rPr>
              <a:t>National Business Agenda </a:t>
            </a:r>
            <a:r>
              <a:rPr lang="en-US" u="sng" dirty="0" smtClean="0"/>
              <a:t>process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Issues: focused on 2 key policy reform areas 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Tax administration 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Customs procedures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Started in 2007 with 12 business associations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Today over 30 sector-based business associations and chambers of commerce across Moldova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Moldova PPD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Messages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Transparent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Constructive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Positive language</a:t>
            </a:r>
          </a:p>
          <a:p>
            <a:endParaRPr lang="en-US" dirty="0" smtClean="0"/>
          </a:p>
          <a:p>
            <a:r>
              <a:rPr lang="en-US" dirty="0" smtClean="0"/>
              <a:t>Channels</a:t>
            </a:r>
          </a:p>
          <a:p>
            <a:pPr lvl="1">
              <a:buNone/>
            </a:pPr>
            <a:r>
              <a:rPr lang="en-US" i="1" dirty="0" smtClean="0"/>
              <a:t>Law on transparency in decision-making</a:t>
            </a:r>
            <a:r>
              <a:rPr lang="en-US" dirty="0" smtClean="0"/>
              <a:t> (previously inactive): NBA Network used it to demand the government to set-up consultative councils at every </a:t>
            </a:r>
            <a:r>
              <a:rPr lang="en-US" dirty="0" err="1" smtClean="0"/>
              <a:t>gov’t</a:t>
            </a:r>
            <a:r>
              <a:rPr lang="en-US" dirty="0" smtClean="0"/>
              <a:t> agency as prescribed in the law.</a:t>
            </a:r>
          </a:p>
          <a:p>
            <a:pPr lvl="1">
              <a:buNone/>
            </a:pPr>
            <a:r>
              <a:rPr lang="en-US" i="1" dirty="0" smtClean="0"/>
              <a:t>Law on access to information: </a:t>
            </a:r>
            <a:r>
              <a:rPr lang="en-US" dirty="0" smtClean="0"/>
              <a:t>to gain access to business-related legislation and regulations, including those in the drafting process.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and Impact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NBA process provided a new paradigm of interaction between private sector and government: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Lobbying =&gt; Advocacy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Single interests =&gt; Broad policy issues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One transaction =&gt; Systemic changes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Behind doors deals =&gt; Open, constant dialogue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Initial NBAs focused on policy proposals. Today, NBA evolved into a tool for monitoring progress of reforms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Government is now requesting NBA Network’s opinions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505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Questions or comments?</a:t>
            </a:r>
          </a:p>
          <a:p>
            <a:pPr algn="ctr"/>
            <a:r>
              <a:rPr lang="en-US" sz="2800" dirty="0" smtClean="0"/>
              <a:t>Email </a:t>
            </a:r>
            <a:r>
              <a:rPr lang="en-US" sz="2800" dirty="0" smtClean="0">
                <a:hlinkClick r:id="rId3"/>
              </a:rPr>
              <a:t>partners@cipe.org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 M. </a:t>
            </a:r>
            <a:r>
              <a:rPr lang="en-US" dirty="0" err="1" smtClean="0"/>
              <a:t>Dewah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90800"/>
            <a:ext cx="2667000" cy="338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Dewah</a:t>
            </a:r>
            <a:r>
              <a:rPr lang="en-US" dirty="0" smtClean="0"/>
              <a:t> is currently an independent consultant in business, economic development, and democratic governance issues. He specializes in the promotion of Public-Private Dialogue and Business Management Training.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Private Sector Experience: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Executive Director, Botswana Confederation of Commerce, Industry and Manpower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Operations Manager with Shell Oil in Botswana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General Manager for Rural Industries Innovation Centre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u="sng" dirty="0" smtClean="0"/>
              <a:t>Public Sector Experience: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 of Botswana Trade &amp; Investment Agency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National Director of Commerce and Consumer Affairs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 of Co-operative Marketing 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Public-Private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Strengthens policymaking by incorporating private input and creating momentum for reform</a:t>
            </a:r>
          </a:p>
          <a:p>
            <a:r>
              <a:rPr lang="en-US" dirty="0" smtClean="0"/>
              <a:t>Expands participation, improves quality of representation, and supplements democratic institutions</a:t>
            </a:r>
          </a:p>
          <a:p>
            <a:r>
              <a:rPr lang="en-US" dirty="0" smtClean="0"/>
              <a:t>Involves a mutual exchange of views, including bottom-up contributions to policymaking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Botswana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for public-private dialogue have increased transparency and good governance</a:t>
            </a:r>
          </a:p>
          <a:p>
            <a:r>
              <a:rPr lang="en-US" dirty="0" smtClean="0"/>
              <a:t>Continued dialogue has resolved numerous issues of concern to business</a:t>
            </a:r>
          </a:p>
          <a:p>
            <a:r>
              <a:rPr lang="en-US" dirty="0" smtClean="0"/>
              <a:t>Institutionalized exchanges such as the biennial National Business Conference and High-Level Consultative Council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achieve successful dialogue, the Private Sector must:</a:t>
            </a:r>
          </a:p>
          <a:p>
            <a:pPr lvl="1"/>
            <a:r>
              <a:rPr lang="en-US" dirty="0" smtClean="0"/>
              <a:t>exhibit consistency and persistency to overcome entrenched bureaucratic interests</a:t>
            </a:r>
          </a:p>
          <a:p>
            <a:pPr lvl="1"/>
            <a:r>
              <a:rPr lang="en-US" dirty="0" smtClean="0"/>
              <a:t>remain independent from government but work with officials in an advocacy capacity</a:t>
            </a:r>
          </a:p>
          <a:p>
            <a:pPr lvl="1"/>
            <a:r>
              <a:rPr lang="en-US" dirty="0" smtClean="0"/>
              <a:t>be proactive, constructive and ready to come up with well researched policy options</a:t>
            </a:r>
          </a:p>
          <a:p>
            <a:pPr lvl="1"/>
            <a:r>
              <a:rPr lang="en-US" dirty="0" smtClean="0"/>
              <a:t>speak with ONE VOICE at all times</a:t>
            </a:r>
          </a:p>
          <a:p>
            <a:pPr lvl="1"/>
            <a:r>
              <a:rPr lang="en-US" dirty="0" smtClean="0"/>
              <a:t>be representative of all sectors of the economy, not just a few elite businesses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Botswana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Process</a:t>
            </a:r>
            <a:r>
              <a:rPr lang="en-US" dirty="0" smtClean="0"/>
              <a:t>: The National Business Conference is a biennial event that brings together public and private sector leaders and other stakeholders to discuss Botswana’s major economic and social challenges. The High-Level Consultative Council, chaired by the President of Botswana, meets twice a year for ministerial level dialogue with business leaders.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Results</a:t>
            </a:r>
            <a:r>
              <a:rPr lang="en-US" dirty="0" smtClean="0"/>
              <a:t>: Formulation of the National Privatization Policy; abolition of exchange controls; establishment of Botswana Export Development and Investment Agency; and reduction in corporate and individual tax rates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National </a:t>
            </a:r>
            <a:br>
              <a:rPr lang="en-US" dirty="0" smtClean="0"/>
            </a:br>
            <a:r>
              <a:rPr lang="en-US" dirty="0" smtClean="0"/>
              <a:t>Business Conference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24384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Parliament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86400" y="1676400"/>
            <a:ext cx="1981200" cy="838200"/>
            <a:chOff x="5715000" y="4343400"/>
            <a:chExt cx="1981200" cy="838200"/>
          </a:xfrm>
        </p:grpSpPr>
        <p:sp>
          <p:nvSpPr>
            <p:cNvPr id="8" name="Oval 7"/>
            <p:cNvSpPr/>
            <p:nvPr/>
          </p:nvSpPr>
          <p:spPr>
            <a:xfrm>
              <a:off x="5715000" y="4343400"/>
              <a:ext cx="1981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4495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Government Officials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29000" y="1524000"/>
            <a:ext cx="1981200" cy="838200"/>
            <a:chOff x="3429000" y="4114800"/>
            <a:chExt cx="1981200" cy="838200"/>
          </a:xfrm>
        </p:grpSpPr>
        <p:sp>
          <p:nvSpPr>
            <p:cNvPr id="11" name="Oval 10"/>
            <p:cNvSpPr/>
            <p:nvPr/>
          </p:nvSpPr>
          <p:spPr>
            <a:xfrm>
              <a:off x="3429000" y="4114800"/>
              <a:ext cx="1981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42672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Captains of Industry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200" y="2362200"/>
            <a:ext cx="1981200" cy="838200"/>
            <a:chOff x="685800" y="4038600"/>
            <a:chExt cx="1981200" cy="838200"/>
          </a:xfrm>
        </p:grpSpPr>
        <p:sp>
          <p:nvSpPr>
            <p:cNvPr id="14" name="Oval 13"/>
            <p:cNvSpPr/>
            <p:nvPr/>
          </p:nvSpPr>
          <p:spPr>
            <a:xfrm>
              <a:off x="685800" y="4038600"/>
              <a:ext cx="1981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4114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Political Parties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1676400"/>
            <a:ext cx="1981200" cy="838200"/>
            <a:chOff x="990600" y="2514600"/>
            <a:chExt cx="1981200" cy="838200"/>
          </a:xfrm>
        </p:grpSpPr>
        <p:sp>
          <p:nvSpPr>
            <p:cNvPr id="17" name="Oval 16"/>
            <p:cNvSpPr/>
            <p:nvPr/>
          </p:nvSpPr>
          <p:spPr>
            <a:xfrm>
              <a:off x="990600" y="2514600"/>
              <a:ext cx="1981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5400" y="2743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Civil Society</a:t>
              </a:r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2286000" y="2819400"/>
            <a:ext cx="44196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95600" y="3200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NATIONAL </a:t>
            </a:r>
          </a:p>
          <a:p>
            <a:pPr algn="ctr"/>
            <a:r>
              <a:rPr lang="en-US" sz="2400" dirty="0" smtClean="0"/>
              <a:t>BUSINESS </a:t>
            </a:r>
          </a:p>
          <a:p>
            <a:pPr algn="ctr"/>
            <a:r>
              <a:rPr lang="en-US" sz="2400" dirty="0" smtClean="0"/>
              <a:t>CONFERENCE</a:t>
            </a:r>
            <a:endParaRPr lang="en-US" sz="2400" dirty="0"/>
          </a:p>
        </p:txBody>
      </p:sp>
      <p:sp>
        <p:nvSpPr>
          <p:cNvPr id="25" name="Right Arrow 24"/>
          <p:cNvSpPr/>
          <p:nvPr/>
        </p:nvSpPr>
        <p:spPr>
          <a:xfrm rot="2113139">
            <a:off x="2110420" y="3053766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8160851">
            <a:off x="6681261" y="3125931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6928230">
            <a:off x="5768019" y="2596566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4229100" y="24003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985067">
            <a:off x="2844784" y="2597761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667000" y="5334000"/>
            <a:ext cx="3733800" cy="381000"/>
            <a:chOff x="2667000" y="5105400"/>
            <a:chExt cx="3733800" cy="381000"/>
          </a:xfrm>
        </p:grpSpPr>
        <p:sp>
          <p:nvSpPr>
            <p:cNvPr id="30" name="Rectangle 29"/>
            <p:cNvSpPr/>
            <p:nvPr/>
          </p:nvSpPr>
          <p:spPr>
            <a:xfrm>
              <a:off x="2667000" y="5105400"/>
              <a:ext cx="3733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95600" y="51054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RECOMMENDATIONS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4305300" y="4914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95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667000" y="6248400"/>
            <a:ext cx="3733800" cy="381000"/>
            <a:chOff x="2667000" y="5105400"/>
            <a:chExt cx="3733800" cy="381000"/>
          </a:xfrm>
        </p:grpSpPr>
        <p:sp>
          <p:nvSpPr>
            <p:cNvPr id="36" name="Rectangle 35"/>
            <p:cNvSpPr/>
            <p:nvPr/>
          </p:nvSpPr>
          <p:spPr>
            <a:xfrm>
              <a:off x="2667000" y="5105400"/>
              <a:ext cx="3733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5600" y="51054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IMPLEMENTATION</a:t>
              </a:r>
              <a:endParaRPr lang="en-US" dirty="0"/>
            </a:p>
          </p:txBody>
        </p:sp>
      </p:grpSp>
      <p:sp>
        <p:nvSpPr>
          <p:cNvPr id="38" name="Right Arrow 37"/>
          <p:cNvSpPr/>
          <p:nvPr/>
        </p:nvSpPr>
        <p:spPr>
          <a:xfrm rot="5400000">
            <a:off x="4305300" y="58293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Objective</a:t>
            </a:r>
            <a:r>
              <a:rPr lang="en-US" dirty="0" smtClean="0"/>
              <a:t>: to strengthen policy advocacy at the local level to improve business climate  and encourage greater private sector participation in democratic governance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How</a:t>
            </a:r>
            <a:r>
              <a:rPr lang="en-US" dirty="0" smtClean="0"/>
              <a:t>: Kenya Association of Manufacturers established loose coalition of 47 business membership organizations across five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Process</a:t>
            </a:r>
            <a:r>
              <a:rPr lang="en-US" dirty="0" smtClean="0"/>
              <a:t>: Through meetings and PPD engagements coalition focused on tax issues, infrastructure, and security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Results</a:t>
            </a:r>
            <a:r>
              <a:rPr lang="en-US" dirty="0" smtClean="0"/>
              <a:t>: Mombasa council cancelled new business taxes. Roads repaired in </a:t>
            </a:r>
            <a:r>
              <a:rPr lang="en-US" dirty="0" err="1" smtClean="0"/>
              <a:t>Nakuru</a:t>
            </a:r>
            <a:r>
              <a:rPr lang="en-US" dirty="0" smtClean="0"/>
              <a:t>, </a:t>
            </a:r>
            <a:r>
              <a:rPr lang="en-US" dirty="0" err="1" smtClean="0"/>
              <a:t>Eldoret</a:t>
            </a:r>
            <a:r>
              <a:rPr lang="en-US" dirty="0" smtClean="0"/>
              <a:t>, Kisumu, and Mombasa. Partnerships improve security in </a:t>
            </a:r>
            <a:r>
              <a:rPr lang="en-US" dirty="0" err="1" smtClean="0"/>
              <a:t>Nakuru</a:t>
            </a:r>
            <a:r>
              <a:rPr lang="en-US" dirty="0" smtClean="0"/>
              <a:t> and Kisumu. New governors promise regular dialogue.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0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templateLight</Template>
  <TotalTime>327</TotalTime>
  <Words>768</Words>
  <Application>Microsoft Office PowerPoint</Application>
  <PresentationFormat>On-screen Show (4:3)</PresentationFormat>
  <Paragraphs>102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templateLight</vt:lpstr>
      <vt:lpstr>CIPE Webinar on Public-Private Dialogue</vt:lpstr>
      <vt:lpstr>Elias M. Dewah</vt:lpstr>
      <vt:lpstr>Public-Private Dialogue</vt:lpstr>
      <vt:lpstr>The Case of Botswana</vt:lpstr>
      <vt:lpstr>Effective Practices</vt:lpstr>
      <vt:lpstr>Botswana</vt:lpstr>
      <vt:lpstr>Structure of the National  Business Conference</vt:lpstr>
      <vt:lpstr>Kenya</vt:lpstr>
      <vt:lpstr>Kenya</vt:lpstr>
      <vt:lpstr>Nigeria</vt:lpstr>
      <vt:lpstr>Nigeria</vt:lpstr>
      <vt:lpstr>Others</vt:lpstr>
      <vt:lpstr>Moldova PPD</vt:lpstr>
      <vt:lpstr>Moldova PPD</vt:lpstr>
      <vt:lpstr>Lessons Learned and Impact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jkindle</dc:creator>
  <cp:lastModifiedBy>kbettcher</cp:lastModifiedBy>
  <cp:revision>37</cp:revision>
  <dcterms:created xsi:type="dcterms:W3CDTF">2013-01-09T19:21:31Z</dcterms:created>
  <dcterms:modified xsi:type="dcterms:W3CDTF">2013-07-11T13:12:50Z</dcterms:modified>
</cp:coreProperties>
</file>